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92" r:id="rId2"/>
    <p:sldId id="404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6F"/>
    <a:srgbClr val="00C7AC"/>
    <a:srgbClr val="009C84"/>
    <a:srgbClr val="008080"/>
    <a:srgbClr val="005861"/>
    <a:srgbClr val="C85B35"/>
    <a:srgbClr val="960E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3969" autoAdjust="0"/>
  </p:normalViewPr>
  <p:slideViewPr>
    <p:cSldViewPr snapToGrid="0" snapToObjects="1">
      <p:cViewPr varScale="1">
        <p:scale>
          <a:sx n="87" d="100"/>
          <a:sy n="87" d="100"/>
        </p:scale>
        <p:origin x="14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3475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610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127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5457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5643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607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8557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6400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339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835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50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0932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oC8bzpfY8vAMHwqYUuJ-CykrZX5WF2Sd/view?usp=sharing" TargetMode="External"/><Relationship Id="rId2" Type="http://schemas.openxmlformats.org/officeDocument/2006/relationships/hyperlink" Target="https://drive.google.com/file/d/1iysC6dxKJSiQewilQ5qwF4TteUE5Wbf5/view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86273C39-E1CC-0A0D-9587-5C0BF3BF0116}"/>
              </a:ext>
            </a:extLst>
          </p:cNvPr>
          <p:cNvSpPr/>
          <p:nvPr/>
        </p:nvSpPr>
        <p:spPr>
          <a:xfrm>
            <a:off x="1936258" y="3352475"/>
            <a:ext cx="5271500" cy="153050"/>
          </a:xfrm>
          <a:prstGeom prst="rect">
            <a:avLst/>
          </a:prstGeom>
          <a:gradFill flip="none" rotWithShape="1">
            <a:gsLst>
              <a:gs pos="0">
                <a:srgbClr val="006C6F">
                  <a:shade val="30000"/>
                  <a:satMod val="115000"/>
                </a:srgbClr>
              </a:gs>
              <a:gs pos="50000">
                <a:srgbClr val="006C6F">
                  <a:shade val="67500"/>
                  <a:satMod val="115000"/>
                </a:srgbClr>
              </a:gs>
              <a:gs pos="100000">
                <a:srgbClr val="006C6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5208E7E-4B62-12E1-39FE-86BA964A40B6}"/>
              </a:ext>
            </a:extLst>
          </p:cNvPr>
          <p:cNvSpPr/>
          <p:nvPr/>
        </p:nvSpPr>
        <p:spPr>
          <a:xfrm>
            <a:off x="1936250" y="3629853"/>
            <a:ext cx="5271508" cy="153050"/>
          </a:xfrm>
          <a:prstGeom prst="rect">
            <a:avLst/>
          </a:prstGeom>
          <a:gradFill flip="none" rotWithShape="1">
            <a:gsLst>
              <a:gs pos="0">
                <a:srgbClr val="009C84">
                  <a:shade val="30000"/>
                  <a:satMod val="115000"/>
                </a:srgbClr>
              </a:gs>
              <a:gs pos="50000">
                <a:srgbClr val="009C84">
                  <a:shade val="67500"/>
                  <a:satMod val="115000"/>
                </a:srgbClr>
              </a:gs>
              <a:gs pos="100000">
                <a:srgbClr val="009C8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FD027A0-FC17-0A21-CA4F-08C3F03CEBB0}"/>
              </a:ext>
            </a:extLst>
          </p:cNvPr>
          <p:cNvSpPr txBox="1"/>
          <p:nvPr/>
        </p:nvSpPr>
        <p:spPr>
          <a:xfrm>
            <a:off x="688553" y="1413483"/>
            <a:ext cx="77668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PUNTO 7.2.</a:t>
            </a:r>
          </a:p>
          <a:p>
            <a:pPr algn="ctr"/>
            <a:r>
              <a:rPr lang="es-MX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b="1" dirty="0">
                <a:solidFill>
                  <a:srgbClr val="006C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DE INGRESOS Y EGRESOS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8B3E938-76CB-7A30-42EA-F6FCE3B5EB90}"/>
              </a:ext>
            </a:extLst>
          </p:cNvPr>
          <p:cNvSpPr txBox="1"/>
          <p:nvPr/>
        </p:nvSpPr>
        <p:spPr>
          <a:xfrm>
            <a:off x="3930267" y="3907231"/>
            <a:ext cx="12834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91695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4EE94D-9FBF-5A02-63F7-289B4DE1B5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1583E72-8F7E-F2E0-CB9A-141AC6FF2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36298"/>
              </p:ext>
            </p:extLst>
          </p:nvPr>
        </p:nvGraphicFramePr>
        <p:xfrm>
          <a:off x="628651" y="1606218"/>
          <a:ext cx="7886698" cy="3158480"/>
        </p:xfrm>
        <a:graphic>
          <a:graphicData uri="http://schemas.openxmlformats.org/drawingml/2006/table">
            <a:tbl>
              <a:tblPr/>
              <a:tblGrid>
                <a:gridCol w="616255">
                  <a:extLst>
                    <a:ext uri="{9D8B030D-6E8A-4147-A177-3AD203B41FA5}">
                      <a16:colId xmlns:a16="http://schemas.microsoft.com/office/drawing/2014/main" val="3957045537"/>
                    </a:ext>
                  </a:extLst>
                </a:gridCol>
                <a:gridCol w="1717879">
                  <a:extLst>
                    <a:ext uri="{9D8B030D-6E8A-4147-A177-3AD203B41FA5}">
                      <a16:colId xmlns:a16="http://schemas.microsoft.com/office/drawing/2014/main" val="3571910049"/>
                    </a:ext>
                  </a:extLst>
                </a:gridCol>
                <a:gridCol w="1388141">
                  <a:extLst>
                    <a:ext uri="{9D8B030D-6E8A-4147-A177-3AD203B41FA5}">
                      <a16:colId xmlns:a16="http://schemas.microsoft.com/office/drawing/2014/main" val="3807073958"/>
                    </a:ext>
                  </a:extLst>
                </a:gridCol>
                <a:gridCol w="1388141">
                  <a:extLst>
                    <a:ext uri="{9D8B030D-6E8A-4147-A177-3AD203B41FA5}">
                      <a16:colId xmlns:a16="http://schemas.microsoft.com/office/drawing/2014/main" val="3013573544"/>
                    </a:ext>
                  </a:extLst>
                </a:gridCol>
                <a:gridCol w="1388141">
                  <a:extLst>
                    <a:ext uri="{9D8B030D-6E8A-4147-A177-3AD203B41FA5}">
                      <a16:colId xmlns:a16="http://schemas.microsoft.com/office/drawing/2014/main" val="2926565191"/>
                    </a:ext>
                  </a:extLst>
                </a:gridCol>
                <a:gridCol w="1388141">
                  <a:extLst>
                    <a:ext uri="{9D8B030D-6E8A-4147-A177-3AD203B41FA5}">
                      <a16:colId xmlns:a16="http://schemas.microsoft.com/office/drawing/2014/main" val="2014142902"/>
                    </a:ext>
                  </a:extLst>
                </a:gridCol>
              </a:tblGrid>
              <a:tr h="279171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ESTATAL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1344613" fontAlgn="b">
                        <a:tabLst>
                          <a:tab pos="0" algn="l"/>
                        </a:tabLst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      11,328,198.24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0329683"/>
                  </a:ext>
                </a:extLst>
              </a:tr>
              <a:tr h="240866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FEDERAL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      12,086,136.19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517776"/>
                  </a:ext>
                </a:extLst>
              </a:tr>
              <a:tr h="279171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PROPIOS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        2,631,128.00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268257"/>
                  </a:ext>
                </a:extLst>
              </a:tr>
              <a:tr h="279171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      26,045,462.43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28433"/>
                  </a:ext>
                </a:extLst>
              </a:tr>
              <a:tr h="154238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1651552"/>
                  </a:ext>
                </a:extLst>
              </a:tr>
              <a:tr h="154238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8989952"/>
                  </a:ext>
                </a:extLst>
              </a:tr>
              <a:tr h="35605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CAPÍTULO </a:t>
                      </a:r>
                    </a:p>
                  </a:txBody>
                  <a:tcPr marL="7712" marR="7712" marT="77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DEFINICIÓN</a:t>
                      </a:r>
                    </a:p>
                  </a:txBody>
                  <a:tcPr marL="7712" marR="7712" marT="77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ESTATAL</a:t>
                      </a:r>
                    </a:p>
                  </a:txBody>
                  <a:tcPr marL="7712" marR="7712" marT="77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FEDERAL</a:t>
                      </a:r>
                    </a:p>
                  </a:txBody>
                  <a:tcPr marL="7712" marR="7712" marT="77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PROPIOS</a:t>
                      </a:r>
                    </a:p>
                  </a:txBody>
                  <a:tcPr marL="7712" marR="7712" marT="77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7712" marR="7712" marT="77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807805"/>
                  </a:ext>
                </a:extLst>
              </a:tr>
              <a:tr h="239069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SERVICIOS PERSONALES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11,028,198.24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11,101,548.00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22,129,746.24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008947"/>
                  </a:ext>
                </a:extLst>
              </a:tr>
              <a:tr h="239069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MATERIALES Y SUMINISTROS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                -  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921,727.40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921,727.40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679180"/>
                  </a:ext>
                </a:extLst>
              </a:tr>
              <a:tr h="239069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30000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SERVICIOS GENERALES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300,000.00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984,588.19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1,128,259.26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2,412,847.45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5305846"/>
                  </a:ext>
                </a:extLst>
              </a:tr>
              <a:tr h="239069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40000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TRANSFERENCIAS, ASIGNACIONES, SUBSIDIOS Y OTROS.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581,141.34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581,141.34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1645614"/>
                  </a:ext>
                </a:extLst>
              </a:tr>
              <a:tr h="279171">
                <a:tc>
                  <a:txBody>
                    <a:bodyPr/>
                    <a:lstStyle/>
                    <a:p>
                      <a:pPr algn="ctr" fontAlgn="b"/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2" marR="7712" marT="77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11,328,198.24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12,086,136.19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2,631,128.00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26,045,462.43 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8579704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07F07D42-9653-800D-5492-6D63842AF0A9}"/>
              </a:ext>
            </a:extLst>
          </p:cNvPr>
          <p:cNvSpPr txBox="1"/>
          <p:nvPr/>
        </p:nvSpPr>
        <p:spPr>
          <a:xfrm>
            <a:off x="5315482" y="5251782"/>
            <a:ext cx="319986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EVIDENCIA:</a:t>
            </a:r>
          </a:p>
          <a:p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https://drive.google.com/file/d/1iysC6dxKJSiQewilQ5qwF4TteUE5Wbf5/view?usp=sharing</a:t>
            </a: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https://drive.google.com/file/d/1oC8bzpfY8vAMHwqYUuJ-CykrZX5WF2Sd/view?usp=sharing</a:t>
            </a: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848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4309</TotalTime>
  <Words>138</Words>
  <Application>Microsoft Office PowerPoint</Application>
  <PresentationFormat>Presentación en pantalla (4:3)</PresentationFormat>
  <Paragraphs>48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Joel Gil</dc:creator>
  <cp:lastModifiedBy>Luz Marina Vega García</cp:lastModifiedBy>
  <cp:revision>107</cp:revision>
  <dcterms:created xsi:type="dcterms:W3CDTF">2022-01-31T20:03:20Z</dcterms:created>
  <dcterms:modified xsi:type="dcterms:W3CDTF">2025-03-03T21:14:53Z</dcterms:modified>
</cp:coreProperties>
</file>